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86A7-026F-43CD-ADFE-573035CD49A7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23631-1A3A-4D77-B35C-BCA404181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979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86A7-026F-43CD-ADFE-573035CD49A7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23631-1A3A-4D77-B35C-BCA404181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07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86A7-026F-43CD-ADFE-573035CD49A7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23631-1A3A-4D77-B35C-BCA404181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87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86A7-026F-43CD-ADFE-573035CD49A7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23631-1A3A-4D77-B35C-BCA404181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42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86A7-026F-43CD-ADFE-573035CD49A7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23631-1A3A-4D77-B35C-BCA404181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22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86A7-026F-43CD-ADFE-573035CD49A7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23631-1A3A-4D77-B35C-BCA404181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47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86A7-026F-43CD-ADFE-573035CD49A7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23631-1A3A-4D77-B35C-BCA404181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569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86A7-026F-43CD-ADFE-573035CD49A7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23631-1A3A-4D77-B35C-BCA404181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34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86A7-026F-43CD-ADFE-573035CD49A7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23631-1A3A-4D77-B35C-BCA404181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007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86A7-026F-43CD-ADFE-573035CD49A7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23631-1A3A-4D77-B35C-BCA404181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577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86A7-026F-43CD-ADFE-573035CD49A7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23631-1A3A-4D77-B35C-BCA404181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88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D86A7-026F-43CD-ADFE-573035CD49A7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23631-1A3A-4D77-B35C-BCA4041812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88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m.ru/" TargetMode="External"/><Relationship Id="rId2" Type="http://schemas.openxmlformats.org/officeDocument/2006/relationships/hyperlink" Target="mailto:audit@agm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685780"/>
            <a:ext cx="9144000" cy="1269856"/>
          </a:xfrm>
        </p:spPr>
        <p:txBody>
          <a:bodyPr/>
          <a:lstStyle/>
          <a:p>
            <a:r>
              <a:rPr lang="ru-RU" b="1" dirty="0" smtClean="0"/>
              <a:t>ЗАО «Аудит-Гарантия-М»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41624"/>
            <a:ext cx="9144000" cy="2712993"/>
          </a:xfrm>
        </p:spPr>
        <p:txBody>
          <a:bodyPr>
            <a:normAutofit/>
          </a:bodyPr>
          <a:lstStyle/>
          <a:p>
            <a:r>
              <a:rPr lang="ru-RU" sz="4800" dirty="0"/>
              <a:t>КРАТКАЯ </a:t>
            </a:r>
            <a:r>
              <a:rPr lang="ru-RU" sz="4800" dirty="0" smtClean="0"/>
              <a:t>ИНФОРМАЦИЯ</a:t>
            </a:r>
          </a:p>
          <a:p>
            <a:endParaRPr lang="ru-RU" sz="4800" dirty="0"/>
          </a:p>
          <a:p>
            <a:endParaRPr lang="ru-RU" sz="3200" dirty="0" smtClean="0"/>
          </a:p>
          <a:p>
            <a:r>
              <a:rPr lang="ru-RU" sz="3200" dirty="0" smtClean="0"/>
              <a:t>2017</a:t>
            </a:r>
          </a:p>
          <a:p>
            <a:endParaRPr lang="ru-RU" sz="4800" dirty="0"/>
          </a:p>
        </p:txBody>
      </p:sp>
      <p:pic>
        <p:nvPicPr>
          <p:cNvPr id="1026" name="Picture 2" descr="Логотип 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450" y="0"/>
            <a:ext cx="2231550" cy="34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4861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Оценка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effectLst/>
              </a:rPr>
              <a:t>оценка бизнеса</a:t>
            </a:r>
            <a:endParaRPr lang="ru-RU" dirty="0" smtClean="0"/>
          </a:p>
          <a:p>
            <a:r>
              <a:rPr lang="ru-RU" dirty="0" smtClean="0">
                <a:effectLst/>
              </a:rPr>
              <a:t>оценка оборудования</a:t>
            </a:r>
            <a:endParaRPr lang="ru-RU" dirty="0" smtClean="0"/>
          </a:p>
          <a:p>
            <a:r>
              <a:rPr lang="ru-RU" dirty="0" smtClean="0">
                <a:effectLst/>
              </a:rPr>
              <a:t>оценка дебиторской задолженности</a:t>
            </a:r>
            <a:endParaRPr lang="ru-RU" dirty="0" smtClean="0"/>
          </a:p>
          <a:p>
            <a:r>
              <a:rPr lang="ru-RU" dirty="0" smtClean="0">
                <a:effectLst/>
              </a:rPr>
              <a:t>оценка ценных бумаг</a:t>
            </a:r>
            <a:endParaRPr lang="ru-RU" dirty="0" smtClean="0"/>
          </a:p>
          <a:p>
            <a:r>
              <a:rPr lang="ru-RU" dirty="0" smtClean="0">
                <a:effectLst/>
              </a:rPr>
              <a:t>оценка имущества</a:t>
            </a:r>
          </a:p>
          <a:p>
            <a:r>
              <a:rPr lang="ru-RU" dirty="0" smtClean="0">
                <a:effectLst/>
              </a:rPr>
              <a:t>оценка недвижимости (квартира, дом, коттедж, офис, склад, …)</a:t>
            </a:r>
            <a:endParaRPr lang="ru-RU" dirty="0" smtClean="0"/>
          </a:p>
          <a:p>
            <a:r>
              <a:rPr lang="ru-RU" dirty="0" smtClean="0">
                <a:effectLst/>
              </a:rPr>
              <a:t>оценка строительства</a:t>
            </a:r>
            <a:endParaRPr lang="ru-RU" dirty="0" smtClean="0"/>
          </a:p>
          <a:p>
            <a:r>
              <a:rPr lang="ru-RU" dirty="0" smtClean="0">
                <a:effectLst/>
              </a:rPr>
              <a:t>оценка автомобиля</a:t>
            </a:r>
            <a:endParaRPr lang="ru-RU" dirty="0" smtClean="0"/>
          </a:p>
          <a:p>
            <a:r>
              <a:rPr lang="ru-RU" dirty="0" smtClean="0">
                <a:effectLst/>
              </a:rPr>
              <a:t>оценка ущерба (пожар, залив, ДТП, …)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Picture 2" descr="Логотип 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450" y="0"/>
            <a:ext cx="2231550" cy="34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3587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Сведения об опыте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Компания создана </a:t>
            </a:r>
            <a:r>
              <a:rPr lang="ru-RU" dirty="0"/>
              <a:t>в 1996 году и на сегодняшний день имеет </a:t>
            </a:r>
            <a:r>
              <a:rPr lang="ru-RU" b="1" dirty="0"/>
              <a:t>20 летний опыт работы </a:t>
            </a:r>
            <a:r>
              <a:rPr lang="ru-RU" dirty="0"/>
              <a:t>на рынке аудиторских услуг.</a:t>
            </a:r>
          </a:p>
          <a:p>
            <a:pPr marL="0" indent="0" algn="just">
              <a:buNone/>
            </a:pPr>
            <a:r>
              <a:rPr lang="ru-RU" dirty="0"/>
              <a:t>Закрытое акционерное общество «Аудит-Гарантия-М» имеет обширный опыт работы с крупнейшими холдинговыми структурами, включающими в себя организации с развернутой сетью филиалов и представительств, находящихся на территории Российской Федерации и за рубежом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ЗАО «Аудит-Гарантия-М» осуществляло </a:t>
            </a:r>
            <a:r>
              <a:rPr lang="ru-RU" dirty="0"/>
              <a:t>аудит </a:t>
            </a:r>
            <a:r>
              <a:rPr lang="ru-RU" dirty="0" smtClean="0"/>
              <a:t>и </a:t>
            </a:r>
            <a:r>
              <a:rPr lang="ru-RU" dirty="0"/>
              <a:t>оказывала консалтинговые услуги в следующих холдингах и их дочерних и зависимых компаниях:</a:t>
            </a:r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5" name="Picture 2" descr="Логотип 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450" y="0"/>
            <a:ext cx="2231550" cy="34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903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77455" y="502883"/>
            <a:ext cx="1088043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1. С 1998 г. в течение 10 лет осуществляло обязательный аудит финансовой отчетности по Российским стандартам бухгалтерского учета </a:t>
            </a:r>
            <a:r>
              <a:rPr lang="ru-RU" b="1" dirty="0" smtClean="0"/>
              <a:t>АФК «Система».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2. </a:t>
            </a:r>
            <a:r>
              <a:rPr lang="ru-RU" b="1" dirty="0" smtClean="0"/>
              <a:t>АО Агрохолдинг «СТЕПЬ»</a:t>
            </a:r>
            <a:r>
              <a:rPr lang="ru-RU" dirty="0" smtClean="0"/>
              <a:t> и его дочерние и зависимые организации:</a:t>
            </a:r>
          </a:p>
          <a:p>
            <a:pPr algn="just"/>
            <a:r>
              <a:rPr lang="ru-RU" dirty="0" smtClean="0"/>
              <a:t>ООО «АГРО-1», ООО «</a:t>
            </a:r>
            <a:r>
              <a:rPr lang="ru-RU" dirty="0" err="1" smtClean="0"/>
              <a:t>АгроКомплекс</a:t>
            </a:r>
            <a:r>
              <a:rPr lang="ru-RU" dirty="0" smtClean="0"/>
              <a:t>», ООО «АГРОСЕРВИС», ООО «Агрохолдинг», ОАО «Племенной завод «</a:t>
            </a:r>
            <a:r>
              <a:rPr lang="ru-RU" dirty="0" err="1" smtClean="0"/>
              <a:t>Гашунский</a:t>
            </a:r>
            <a:r>
              <a:rPr lang="ru-RU" dirty="0" smtClean="0"/>
              <a:t>», АО «</a:t>
            </a:r>
            <a:r>
              <a:rPr lang="ru-RU" dirty="0" err="1" smtClean="0"/>
              <a:t>Маркон</a:t>
            </a:r>
            <a:r>
              <a:rPr lang="ru-RU" dirty="0" smtClean="0"/>
              <a:t>», АО «Племенной завод «Прогресс», ООО «</a:t>
            </a:r>
            <a:r>
              <a:rPr lang="ru-RU" dirty="0" err="1" smtClean="0"/>
              <a:t>СтаврАгроПром</a:t>
            </a:r>
            <a:r>
              <a:rPr lang="ru-RU" dirty="0" smtClean="0"/>
              <a:t>», ООО «Ставропольское Руно»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3. </a:t>
            </a:r>
            <a:r>
              <a:rPr lang="ru-RU" b="1" dirty="0" smtClean="0"/>
              <a:t>ОАО «ВАО «Интурист»</a:t>
            </a:r>
            <a:r>
              <a:rPr lang="ru-RU" dirty="0" smtClean="0"/>
              <a:t> и его дочерние и зависимые организации:</a:t>
            </a:r>
          </a:p>
          <a:p>
            <a:pPr algn="just"/>
            <a:r>
              <a:rPr lang="ru-RU" dirty="0" smtClean="0"/>
              <a:t>ПАО «Гостиничный комплекс «Космос», ОАО «Интурист Отель Групп», ОАО «Интурист-Елец», ООО «Сеть магазинов горящих путевок»; ЗАО «Агентство ДАВС»; ООО «Интуравтосервис».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4. </a:t>
            </a:r>
            <a:r>
              <a:rPr lang="ru-RU" b="1" dirty="0" smtClean="0"/>
              <a:t>ОАО «Система Масс-медиа»</a:t>
            </a:r>
            <a:r>
              <a:rPr lang="ru-RU" dirty="0" smtClean="0"/>
              <a:t> и его дочерние и зависимые организации:</a:t>
            </a:r>
          </a:p>
          <a:p>
            <a:pPr algn="just"/>
            <a:r>
              <a:rPr lang="ru-RU" dirty="0" smtClean="0"/>
              <a:t>ОАО «Система Масс-медиа», ЗАО «СММ-</a:t>
            </a:r>
            <a:r>
              <a:rPr lang="ru-RU" dirty="0" err="1" smtClean="0"/>
              <a:t>Финанс</a:t>
            </a:r>
            <a:r>
              <a:rPr lang="ru-RU" dirty="0" smtClean="0"/>
              <a:t>», ЗАО «Всемирные Русские Студии», ОАО «Объединённые Русские Киностудии», ОАО «Ленфильм XXI», ЗАО «Телекомпания СТРИМ», ООО «КОСМОС-ТВ», ООО «Цифровое телерадиовещание», ОАО «Рекламное агентство «Максима», ООО «Нью Медиа Сервис».</a:t>
            </a:r>
          </a:p>
          <a:p>
            <a:pPr algn="just"/>
            <a:endParaRPr lang="ru-RU" dirty="0" smtClean="0"/>
          </a:p>
        </p:txBody>
      </p:sp>
      <p:pic>
        <p:nvPicPr>
          <p:cNvPr id="5" name="Picture 2" descr="Логотип 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450" y="0"/>
            <a:ext cx="2231550" cy="34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262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2727" y="271835"/>
            <a:ext cx="110743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5. </a:t>
            </a:r>
            <a:r>
              <a:rPr lang="ru-RU" b="1" dirty="0" smtClean="0"/>
              <a:t>ОАО «Концерн Радиотехнические и Информационные Системы»</a:t>
            </a:r>
            <a:r>
              <a:rPr lang="ru-RU" dirty="0" smtClean="0"/>
              <a:t> и его дочерние и зависимые организации:</a:t>
            </a:r>
          </a:p>
          <a:p>
            <a:pPr algn="just"/>
            <a:r>
              <a:rPr lang="ru-RU" dirty="0" smtClean="0"/>
              <a:t>ОАО «</a:t>
            </a:r>
            <a:r>
              <a:rPr lang="ru-RU" dirty="0" err="1" smtClean="0"/>
              <a:t>Медногорский</a:t>
            </a:r>
            <a:r>
              <a:rPr lang="ru-RU" dirty="0" smtClean="0"/>
              <a:t> электротехнический завод  «</a:t>
            </a:r>
            <a:r>
              <a:rPr lang="ru-RU" dirty="0" err="1" smtClean="0"/>
              <a:t>Уралэлектро</a:t>
            </a:r>
            <a:r>
              <a:rPr lang="ru-RU" dirty="0" smtClean="0"/>
              <a:t>»; ЗАО «</a:t>
            </a:r>
            <a:r>
              <a:rPr lang="ru-RU" dirty="0" err="1" smtClean="0"/>
              <a:t>Уралэлектро</a:t>
            </a:r>
            <a:r>
              <a:rPr lang="ru-RU" dirty="0" smtClean="0"/>
              <a:t>-К»; ЗАО «</a:t>
            </a:r>
            <a:r>
              <a:rPr lang="ru-RU" dirty="0" err="1" smtClean="0"/>
              <a:t>УралЭлектро</a:t>
            </a:r>
            <a:r>
              <a:rPr lang="ru-RU" dirty="0" smtClean="0"/>
              <a:t>-СТМ»; ОАО «Дубненский машиностроительный завод» имени Н.П. Федорова («ДМЗ-Камов»); ОАО «МТУ Сатурн»; ОАО «НПК «НИИДАР»; ОАО «ОКБ «Планета»; ЗАО «Р.О.С.СПЕЦТЕХМОНТАЖ»; ОАО «Радиотехнический институт имени академика А.Л. </a:t>
            </a:r>
            <a:r>
              <a:rPr lang="ru-RU" dirty="0" err="1" smtClean="0"/>
              <a:t>Минца</a:t>
            </a:r>
            <a:r>
              <a:rPr lang="ru-RU" dirty="0" smtClean="0"/>
              <a:t>»; ОАО «РТИ </a:t>
            </a:r>
            <a:r>
              <a:rPr lang="ru-RU" dirty="0" err="1" smtClean="0"/>
              <a:t>Эстейт</a:t>
            </a:r>
            <a:r>
              <a:rPr lang="ru-RU" dirty="0" smtClean="0"/>
              <a:t>»; ЗАО «РТИ-Радио»; ОАО «Саранский телевизионный завод»; ОАО «Ярославский радиозавод».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6. </a:t>
            </a:r>
            <a:r>
              <a:rPr lang="ru-RU" b="1" dirty="0"/>
              <a:t>Группа </a:t>
            </a:r>
            <a:r>
              <a:rPr lang="ru-RU" b="1" dirty="0"/>
              <a:t>компаний</a:t>
            </a:r>
            <a:r>
              <a:rPr lang="ru-RU" b="1" dirty="0"/>
              <a:t> «</a:t>
            </a:r>
            <a:r>
              <a:rPr lang="ru-RU" b="1" dirty="0" err="1"/>
              <a:t>Биннофарм</a:t>
            </a:r>
            <a:r>
              <a:rPr lang="ru-RU" b="1" dirty="0"/>
              <a:t>»</a:t>
            </a:r>
          </a:p>
          <a:p>
            <a:pPr algn="just"/>
            <a:endParaRPr lang="ru-RU" b="1" dirty="0"/>
          </a:p>
          <a:p>
            <a:pPr algn="just"/>
            <a:r>
              <a:rPr lang="ru-RU" dirty="0" smtClean="0"/>
              <a:t>7. </a:t>
            </a:r>
            <a:r>
              <a:rPr lang="ru-RU" b="1" dirty="0" smtClean="0"/>
              <a:t>ОАО «Детский мир - Центр»</a:t>
            </a:r>
            <a:r>
              <a:rPr lang="ru-RU" dirty="0" smtClean="0"/>
              <a:t> (включая филиалы) и его дочерние и зависимые организации:</a:t>
            </a:r>
          </a:p>
          <a:p>
            <a:pPr algn="just"/>
            <a:r>
              <a:rPr lang="ru-RU" dirty="0" smtClean="0"/>
              <a:t>ОАО «Детский Мир»; ОАО «Детский мир – розничные активы», ОАО «ДМ-БАЗА»; ООО «Детская Галерея «ЯКИМАНКА»;  ЗАО «Торговый Дом Детский мир - ТДДМ».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8. </a:t>
            </a:r>
            <a:r>
              <a:rPr lang="ru-RU" b="1" dirty="0" smtClean="0"/>
              <a:t>Группа </a:t>
            </a:r>
            <a:r>
              <a:rPr lang="ru-RU" b="1" dirty="0" smtClean="0"/>
              <a:t>компаний «Медси</a:t>
            </a:r>
            <a:r>
              <a:rPr lang="ru-RU" b="1" dirty="0" smtClean="0"/>
              <a:t>»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9</a:t>
            </a:r>
            <a:r>
              <a:rPr lang="ru-RU" b="1" dirty="0" smtClean="0"/>
              <a:t>. Холдинг «Утконос»</a:t>
            </a:r>
            <a:r>
              <a:rPr lang="ru-RU" dirty="0" smtClean="0"/>
              <a:t> и его дочерние и зависимые организации:</a:t>
            </a:r>
          </a:p>
          <a:p>
            <a:pPr algn="just"/>
            <a:r>
              <a:rPr lang="ru-RU" dirty="0" smtClean="0"/>
              <a:t>ОАО «Новый импульс», ОАО «Новый Импульс-центр», ООО «Новый Импульс-50»,  ОАО «</a:t>
            </a:r>
            <a:r>
              <a:rPr lang="ru-RU" dirty="0" err="1" smtClean="0"/>
              <a:t>Рузком</a:t>
            </a:r>
            <a:r>
              <a:rPr lang="ru-RU" dirty="0" smtClean="0"/>
              <a:t>», ОАО «Мясокомбинат Рузский», ЗАО «</a:t>
            </a:r>
            <a:r>
              <a:rPr lang="ru-RU" dirty="0" err="1" smtClean="0"/>
              <a:t>Лыткаринский</a:t>
            </a:r>
            <a:r>
              <a:rPr lang="ru-RU" dirty="0" smtClean="0"/>
              <a:t> мясоперерабатывающий завод». </a:t>
            </a:r>
            <a:endParaRPr lang="ru-RU" dirty="0"/>
          </a:p>
        </p:txBody>
      </p:sp>
      <p:pic>
        <p:nvPicPr>
          <p:cNvPr id="4" name="Picture 2" descr="Логотип 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450" y="0"/>
            <a:ext cx="2231550" cy="34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2537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436" y="373804"/>
            <a:ext cx="1118523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В течение десяти лет наша аудиторская фирма осуществляла обязательный аудит по РСБУ финансовой отчетности в 52 дочерних и зависимых организациях одного из крупнейших холдингов - </a:t>
            </a:r>
            <a:r>
              <a:rPr lang="ru-RU" b="1" dirty="0" smtClean="0"/>
              <a:t>ПАО «МТС»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Мы так же имеем также значительный опыт по проведению аудита в </a:t>
            </a:r>
            <a:r>
              <a:rPr lang="ru-RU" b="1" dirty="0" smtClean="0"/>
              <a:t>организациях занимающихся инвестиционной и финансовой деятельностью</a:t>
            </a:r>
            <a:r>
              <a:rPr lang="ru-RU" dirty="0" smtClean="0"/>
              <a:t>: ООО «Система </a:t>
            </a:r>
            <a:r>
              <a:rPr lang="ru-RU" dirty="0" err="1" smtClean="0"/>
              <a:t>Финанс</a:t>
            </a:r>
            <a:r>
              <a:rPr lang="ru-RU" dirty="0" smtClean="0"/>
              <a:t> </a:t>
            </a:r>
            <a:r>
              <a:rPr lang="ru-RU" dirty="0" err="1" smtClean="0"/>
              <a:t>Инвестментс</a:t>
            </a:r>
            <a:r>
              <a:rPr lang="ru-RU" dirty="0" smtClean="0"/>
              <a:t>»; ОАО «Система-Инвест»; ОАО «Телеком </a:t>
            </a:r>
            <a:r>
              <a:rPr lang="ru-RU" dirty="0" err="1" smtClean="0"/>
              <a:t>Финанс</a:t>
            </a:r>
            <a:r>
              <a:rPr lang="ru-RU" dirty="0" smtClean="0"/>
              <a:t>», ЗАО «Инвест – Связь - Холдинг»), ООО «Система Телеком Активы», », ЗАО «</a:t>
            </a:r>
            <a:r>
              <a:rPr lang="ru-RU" dirty="0" err="1" smtClean="0"/>
              <a:t>ПромТоргЦентр</a:t>
            </a:r>
            <a:r>
              <a:rPr lang="ru-RU" dirty="0" smtClean="0"/>
              <a:t>», ООО УК «</a:t>
            </a:r>
            <a:r>
              <a:rPr lang="ru-RU" dirty="0" err="1" smtClean="0"/>
              <a:t>ТрастФинанс</a:t>
            </a:r>
            <a:r>
              <a:rPr lang="ru-RU" dirty="0" smtClean="0"/>
              <a:t>», ООО «МБРР-Капитал», ООО «Прямые инвестиции», ООО «Прямые инвестиции-</a:t>
            </a:r>
            <a:r>
              <a:rPr lang="ru-RU" dirty="0" err="1" smtClean="0"/>
              <a:t>Финанс</a:t>
            </a:r>
            <a:r>
              <a:rPr lang="ru-RU" dirty="0" smtClean="0"/>
              <a:t>», ООО «</a:t>
            </a:r>
            <a:r>
              <a:rPr lang="ru-RU" dirty="0" err="1" smtClean="0"/>
              <a:t>Юниликс</a:t>
            </a:r>
            <a:r>
              <a:rPr lang="ru-RU" dirty="0" smtClean="0"/>
              <a:t>», ЗАО «Финансовое Агентство по Сбору Платежей», ООО «</a:t>
            </a:r>
            <a:r>
              <a:rPr lang="ru-RU" dirty="0" err="1" smtClean="0"/>
              <a:t>ФинКо</a:t>
            </a:r>
            <a:r>
              <a:rPr lang="ru-RU" dirty="0" smtClean="0"/>
              <a:t>», ООО «ЛР-Инвест», ЗАО «</a:t>
            </a:r>
            <a:r>
              <a:rPr lang="ru-RU" dirty="0" err="1" smtClean="0"/>
              <a:t>Бестинвест</a:t>
            </a:r>
            <a:r>
              <a:rPr lang="ru-RU" dirty="0" smtClean="0"/>
              <a:t>», ООО «Фонд Менеджмент», ООО УК «Система-венчурный капитал».</a:t>
            </a:r>
          </a:p>
          <a:p>
            <a:pPr algn="just"/>
            <a:r>
              <a:rPr lang="ru-RU" b="1" dirty="0" smtClean="0"/>
              <a:t>Некоммерческие организации</a:t>
            </a:r>
            <a:r>
              <a:rPr lang="ru-RU" dirty="0" smtClean="0"/>
              <a:t>: Благотворительный фонд «Система», Благотворительный фонд помощи детям «Детский </a:t>
            </a:r>
            <a:r>
              <a:rPr lang="ru-RU" dirty="0" err="1" smtClean="0"/>
              <a:t>КиноМай</a:t>
            </a:r>
            <a:r>
              <a:rPr lang="ru-RU" dirty="0" smtClean="0"/>
              <a:t>», НО «МФСРС», ННУК Галерея произведений искусств «Система», РБОФ «Фонд Олимпийских Программ», НП «Лифт в будущее».</a:t>
            </a:r>
          </a:p>
          <a:p>
            <a:pPr algn="just"/>
            <a:r>
              <a:rPr lang="ru-RU" dirty="0" smtClean="0"/>
              <a:t>Торговля оптовая и розничная: ООО «ТЕРВОЛИНА», ООО «КОСМОФАРМ», ООО «</a:t>
            </a:r>
            <a:r>
              <a:rPr lang="ru-RU" dirty="0" err="1" smtClean="0"/>
              <a:t>Медресурс</a:t>
            </a:r>
            <a:r>
              <a:rPr lang="ru-RU" dirty="0" smtClean="0"/>
              <a:t>».</a:t>
            </a:r>
          </a:p>
          <a:p>
            <a:pPr algn="just"/>
            <a:r>
              <a:rPr lang="ru-RU" b="1" dirty="0" smtClean="0"/>
              <a:t>Строительство</a:t>
            </a:r>
            <a:r>
              <a:rPr lang="ru-RU" dirty="0" smtClean="0"/>
              <a:t>: </a:t>
            </a:r>
            <a:r>
              <a:rPr lang="ru-RU" dirty="0"/>
              <a:t>ООО «Бизнес-мастер</a:t>
            </a:r>
            <a:r>
              <a:rPr lang="ru-RU" dirty="0" smtClean="0"/>
              <a:t>», ОАО «МОСДАЧТРЕСТ», ООО «</a:t>
            </a:r>
            <a:r>
              <a:rPr lang="ru-RU" dirty="0" err="1" smtClean="0"/>
              <a:t>Бозиева</a:t>
            </a:r>
            <a:r>
              <a:rPr lang="ru-RU" dirty="0" smtClean="0"/>
              <a:t>», ООО «</a:t>
            </a:r>
            <a:r>
              <a:rPr lang="ru-RU" dirty="0" err="1" smtClean="0"/>
              <a:t>ДиалСахаИнвест</a:t>
            </a:r>
            <a:r>
              <a:rPr lang="ru-RU" dirty="0" smtClean="0"/>
              <a:t>»</a:t>
            </a:r>
          </a:p>
          <a:p>
            <a:pPr algn="just"/>
            <a:r>
              <a:rPr lang="ru-RU" b="1" dirty="0" smtClean="0"/>
              <a:t>Деятельность воздушного транспорта</a:t>
            </a:r>
            <a:r>
              <a:rPr lang="ru-RU" dirty="0" smtClean="0"/>
              <a:t>: ОАО «</a:t>
            </a:r>
            <a:r>
              <a:rPr lang="ru-RU" dirty="0" err="1" smtClean="0"/>
              <a:t>Джет</a:t>
            </a:r>
            <a:r>
              <a:rPr lang="ru-RU" dirty="0" smtClean="0"/>
              <a:t> Эйр Групп», ОАО «Премьер Авиа».</a:t>
            </a:r>
          </a:p>
          <a:p>
            <a:pPr algn="just"/>
            <a:r>
              <a:rPr lang="ru-RU" b="1" dirty="0" smtClean="0"/>
              <a:t>Операции с недвижимым имуществом</a:t>
            </a:r>
            <a:r>
              <a:rPr lang="ru-RU" dirty="0" smtClean="0"/>
              <a:t>: ЗАО «Бизнес - Недвижимость», ЗАО «Коттеджстрой-17», ЗАО «Лидер-Инвест», ООО «Усадьба «Давыдовых».</a:t>
            </a:r>
          </a:p>
          <a:p>
            <a:pPr algn="just"/>
            <a:r>
              <a:rPr lang="ru-RU" b="1" dirty="0" smtClean="0"/>
              <a:t>Сельское хозяйство, охота и лесное хозяйство</a:t>
            </a:r>
            <a:r>
              <a:rPr lang="ru-RU" dirty="0" smtClean="0"/>
              <a:t>: ООО «Комплекс «Серебряный бор», АО Агрохолдинг «СТЕПЬ», ООО «Алтай Резорт».</a:t>
            </a:r>
          </a:p>
          <a:p>
            <a:pPr algn="just"/>
            <a:r>
              <a:rPr lang="ru-RU" b="1" dirty="0" smtClean="0"/>
              <a:t>Деятельность столовых</a:t>
            </a:r>
            <a:r>
              <a:rPr lang="ru-RU" dirty="0" smtClean="0"/>
              <a:t>: ООО «Мак-</a:t>
            </a:r>
            <a:r>
              <a:rPr lang="ru-RU" dirty="0" err="1" smtClean="0"/>
              <a:t>Наббс</a:t>
            </a:r>
            <a:r>
              <a:rPr lang="ru-RU" dirty="0" smtClean="0"/>
              <a:t>».</a:t>
            </a:r>
          </a:p>
          <a:p>
            <a:pPr algn="just"/>
            <a:r>
              <a:rPr lang="ru-RU" b="1" dirty="0" smtClean="0"/>
              <a:t>Связь</a:t>
            </a:r>
            <a:r>
              <a:rPr lang="ru-RU" dirty="0" smtClean="0"/>
              <a:t>: ООО «</a:t>
            </a:r>
            <a:r>
              <a:rPr lang="ru-RU" dirty="0" err="1" smtClean="0"/>
              <a:t>Стрим</a:t>
            </a:r>
            <a:r>
              <a:rPr lang="ru-RU" dirty="0" smtClean="0"/>
              <a:t>», ЗАО «НПКО </a:t>
            </a:r>
            <a:r>
              <a:rPr lang="ru-RU" dirty="0" err="1" smtClean="0"/>
              <a:t>Энергосвязь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4" name="Picture 2" descr="Логотип 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450" y="0"/>
            <a:ext cx="2231550" cy="34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8332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Квалификация специалистов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1011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/>
              <a:t>Все специалисты компании «Аудит-Гарантия-М» обладают достаточной квалификацией и опытом, необходимым как для самостоятельной, так и коллективной работы в реализуемых </a:t>
            </a:r>
            <a:r>
              <a:rPr lang="ru-RU" dirty="0" smtClean="0"/>
              <a:t>проектах. В </a:t>
            </a:r>
            <a:r>
              <a:rPr lang="ru-RU" dirty="0"/>
              <a:t>штате компании работают высококвалифицированные сотрудники: аудиторы, налоговые консультанты, юристы, оценщики, IT специалисты</a:t>
            </a:r>
            <a:r>
              <a:rPr lang="ru-RU" dirty="0" smtClean="0"/>
              <a:t>.</a:t>
            </a:r>
            <a:r>
              <a:rPr lang="ru-RU" dirty="0"/>
              <a:t> 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Все аудиторы, работающие в ЗАО «Аудит-Гарантия-М», с 2009 года являются членами саморегулируемой организации аудиторов - некоммерческое партнерство «Московская Аудиторская Палата» (с 03.08.2016 СРО НП </a:t>
            </a:r>
            <a:r>
              <a:rPr lang="ru-RU" dirty="0" err="1" smtClean="0"/>
              <a:t>МоАП</a:t>
            </a:r>
            <a:r>
              <a:rPr lang="ru-RU" dirty="0" smtClean="0"/>
              <a:t> переименована в СРО РСА (саморегулируемая организация аудиторов «Российский Союз аудиторов»))</a:t>
            </a:r>
          </a:p>
          <a:p>
            <a:pPr marL="0" indent="0" algn="just">
              <a:buNone/>
            </a:pPr>
            <a:r>
              <a:rPr lang="ru-RU" dirty="0" smtClean="0"/>
              <a:t>Высокий </a:t>
            </a:r>
            <a:r>
              <a:rPr lang="ru-RU" dirty="0"/>
              <a:t>профессиональный уровень наших сотрудников достигается:</a:t>
            </a:r>
          </a:p>
          <a:p>
            <a:pPr algn="just"/>
            <a:r>
              <a:rPr lang="ru-RU" dirty="0" smtClean="0"/>
              <a:t>проверкой </a:t>
            </a:r>
            <a:r>
              <a:rPr lang="ru-RU" dirty="0"/>
              <a:t>соответствия соискателей специальным требованиям, которые разработаны в нашей компании и осуществляются при отборе сотрудников во время приема на работу;</a:t>
            </a:r>
          </a:p>
          <a:p>
            <a:pPr algn="just"/>
            <a:r>
              <a:rPr lang="ru-RU" dirty="0" smtClean="0"/>
              <a:t>их </a:t>
            </a:r>
            <a:r>
              <a:rPr lang="ru-RU" dirty="0"/>
              <a:t>постоянным профессиональным ростом за счет участия во внутренних и внешних семинарах по профессии; </a:t>
            </a:r>
          </a:p>
          <a:p>
            <a:pPr algn="just"/>
            <a:r>
              <a:rPr lang="ru-RU" dirty="0" smtClean="0"/>
              <a:t>за </a:t>
            </a:r>
            <a:r>
              <a:rPr lang="ru-RU" dirty="0"/>
              <a:t>счет приобретения опыта при проведении аудиторских проверок и консалтинговых проектов;</a:t>
            </a:r>
          </a:p>
          <a:p>
            <a:pPr algn="just"/>
            <a:r>
              <a:rPr lang="ru-RU" dirty="0" smtClean="0"/>
              <a:t>за </a:t>
            </a:r>
            <a:r>
              <a:rPr lang="ru-RU" dirty="0"/>
              <a:t>счет общих знаний и знаний по </a:t>
            </a:r>
            <a:r>
              <a:rPr lang="ru-RU" dirty="0" smtClean="0"/>
              <a:t>профессии;</a:t>
            </a:r>
          </a:p>
          <a:p>
            <a:pPr algn="just"/>
            <a:r>
              <a:rPr lang="ru-RU" dirty="0" smtClean="0"/>
              <a:t>все </a:t>
            </a:r>
            <a:r>
              <a:rPr lang="ru-RU" dirty="0"/>
              <a:t>наши сотрудники имеют дополнительное профессиональное образование, а многие имеют по 2 высших образования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Picture 2" descr="Логотип 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450" y="0"/>
            <a:ext cx="2231550" cy="34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628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Гарантии и заверения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Настоящим подтверждаем:</a:t>
            </a:r>
          </a:p>
          <a:p>
            <a:pPr algn="just"/>
            <a:r>
              <a:rPr lang="ru-RU" dirty="0"/>
              <a:t>ЗАО «Аудит-Гарантия-М» соответствует требованиям, предъявляемым законодательством Российской Федерации к организациям, осуществляющим аудиторскую деятельность;</a:t>
            </a:r>
          </a:p>
          <a:p>
            <a:pPr algn="just"/>
            <a:r>
              <a:rPr lang="ru-RU" dirty="0"/>
              <a:t>Против ЗАО «Аудит–Гарантия–М» не проводится процедура ликвидации. Отсутствует решение арбитражного суда о признании банкротом и открытии конкурсного производства. Деятельность </a:t>
            </a:r>
            <a:r>
              <a:rPr lang="ru-RU" dirty="0" err="1" smtClean="0"/>
              <a:t>ЗАО«Аудит</a:t>
            </a:r>
            <a:r>
              <a:rPr lang="ru-RU" dirty="0" smtClean="0"/>
              <a:t>–Гарантия–М</a:t>
            </a:r>
            <a:r>
              <a:rPr lang="ru-RU" dirty="0"/>
              <a:t>» не приостановлена.</a:t>
            </a:r>
          </a:p>
          <a:p>
            <a:pPr algn="just"/>
            <a:r>
              <a:rPr lang="ru-RU" dirty="0"/>
              <a:t>У ЗАО «Аудит-Гарантия-М» отсутствуют наложенные когда-либо по решению суда взыскания по искам о нарушении обязательств при проведении аудиторских проверок, и что ЗАО «Аудит-Гарантия-М» не участвовало в судебных разбирательствах по аналогичным искам.</a:t>
            </a:r>
          </a:p>
          <a:p>
            <a:pPr algn="just"/>
            <a:r>
              <a:rPr lang="ru-RU" dirty="0"/>
              <a:t>Деятельность ЗАО «Аудит-Гарантия-М» не приостановлена в порядке, предусмотренном Кодексом Российской Федерации об административных правонарушениях;</a:t>
            </a:r>
          </a:p>
          <a:p>
            <a:pPr algn="just"/>
            <a:r>
              <a:rPr lang="ru-RU" dirty="0"/>
              <a:t>У ЗАО «Аудит-Гарантия-М» отсутствует просроченная кредиторская задолженность, в том числе задолженность по налогам, сборам и иным обязательным платежам в бюджеты любого уровня или государственные внебюджетные фонды.</a:t>
            </a:r>
          </a:p>
          <a:p>
            <a:pPr algn="just"/>
            <a:r>
              <a:rPr lang="ru-RU" dirty="0"/>
              <a:t>ЗАО «Аудит-Гарантия-М» не известно об обстоятельствах, являющихся основаниями для аннулирования квалификационных аттестатов штатных аудиторов, перечисленных в статье 12 Федерального закона «Об аудиторской деятельности».</a:t>
            </a:r>
          </a:p>
        </p:txBody>
      </p:sp>
      <p:pic>
        <p:nvPicPr>
          <p:cNvPr id="6" name="Picture 2" descr="Логотип 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450" y="0"/>
            <a:ext cx="2231550" cy="34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4220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Карта партнера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250346"/>
              </p:ext>
            </p:extLst>
          </p:nvPr>
        </p:nvGraphicFramePr>
        <p:xfrm>
          <a:off x="1126836" y="1352145"/>
          <a:ext cx="10132291" cy="4654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7773"/>
                <a:gridCol w="3732009"/>
                <a:gridCol w="5732509"/>
              </a:tblGrid>
              <a:tr h="338175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ё№</a:t>
                      </a:r>
                      <a:endParaRPr lang="ru-RU" sz="800" dirty="0">
                        <a:effectLst/>
                      </a:endParaRPr>
                    </a:p>
                    <a:p>
                      <a:pPr marL="36195" marR="3619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900" dirty="0">
                          <a:effectLst/>
                        </a:rPr>
                        <a:t>п/п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900">
                          <a:effectLst/>
                        </a:rPr>
                        <a:t>Наименование показателя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900">
                          <a:effectLst/>
                        </a:rPr>
                        <a:t>Сведения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</a:tr>
              <a:tr h="264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Наименование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Закрытое акционерное общество «Аудит-Гарантия-М</a:t>
                      </a:r>
                      <a:r>
                        <a:rPr lang="ru-RU" sz="1100" dirty="0" smtClean="0">
                          <a:effectLst/>
                        </a:rPr>
                        <a:t>» (</a:t>
                      </a:r>
                      <a:r>
                        <a:rPr lang="ru-RU" sz="1100" dirty="0">
                          <a:effectLst/>
                        </a:rPr>
                        <a:t>ЗАО «Аудит-Гарантия-М»)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</a:tr>
              <a:tr h="272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Юридический адрес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123100, г. Москва, ул. Анны Северьяновой, д.3, </a:t>
                      </a:r>
                      <a:r>
                        <a:rPr lang="ru-RU" sz="1100" dirty="0" smtClean="0">
                          <a:effectLst/>
                        </a:rPr>
                        <a:t>стр.3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</a:tr>
              <a:tr h="379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Почтовый </a:t>
                      </a:r>
                      <a:r>
                        <a:rPr lang="ru-RU" sz="1100" dirty="0">
                          <a:effectLst/>
                        </a:rPr>
                        <a:t>адрес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101000, г. Москва, ул. Мясницкая, д.13, </a:t>
                      </a:r>
                      <a:r>
                        <a:rPr lang="ru-RU" sz="1100" dirty="0" smtClean="0">
                          <a:effectLst/>
                        </a:rPr>
                        <a:t>стр.10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</a:tr>
              <a:tr h="4863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Свидетельство о государственной регистрации </a:t>
                      </a:r>
                      <a:r>
                        <a:rPr lang="ru-RU" sz="1100" dirty="0" smtClean="0">
                          <a:effectLst/>
                        </a:rPr>
                        <a:t>(серия</a:t>
                      </a:r>
                      <a:r>
                        <a:rPr lang="ru-RU" sz="1100" dirty="0">
                          <a:effectLst/>
                        </a:rPr>
                        <a:t>, номер, регистрационный номер, кем и когда выдано)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ОГРН 1027739696698 от 04 декабря 2002 года, регистрирующий орган Межрайонная инспекция МНС Росси № 39 по г. Москве, Свидетельство серия 77 № 007366643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</a:tr>
              <a:tr h="3696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effectLst/>
                        </a:rPr>
                        <a:t>ИНН / КПП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7703140420 / </a:t>
                      </a:r>
                      <a:r>
                        <a:rPr lang="ru-RU" sz="1100" dirty="0" smtClean="0">
                          <a:effectLst/>
                        </a:rPr>
                        <a:t>770301001</a:t>
                      </a:r>
                    </a:p>
                  </a:txBody>
                  <a:tcPr marL="50643" marR="50643" marT="0" marB="0">
                    <a:noFill/>
                  </a:tcPr>
                </a:tc>
              </a:tr>
              <a:tr h="1381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Банковские </a:t>
                      </a:r>
                      <a:r>
                        <a:rPr lang="ru-RU" sz="1100" dirty="0">
                          <a:effectLst/>
                        </a:rPr>
                        <a:t>реквизиты: </a:t>
                      </a:r>
                    </a:p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</a:t>
                      </a:r>
                      <a:r>
                        <a:rPr lang="ru-RU" sz="1100" dirty="0" smtClean="0">
                          <a:effectLst/>
                        </a:rPr>
                        <a:t>и юридический </a:t>
                      </a:r>
                      <a:r>
                        <a:rPr lang="ru-RU" sz="1100" dirty="0">
                          <a:effectLst/>
                        </a:rPr>
                        <a:t>адрес банка</a:t>
                      </a:r>
                    </a:p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ИНН / КПП </a:t>
                      </a:r>
                      <a:endParaRPr lang="ru-RU" sz="1100" dirty="0">
                        <a:effectLst/>
                      </a:endParaRPr>
                    </a:p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БИК </a:t>
                      </a:r>
                    </a:p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Р/с</a:t>
                      </a:r>
                    </a:p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К/с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ПАО Сбербанк г. </a:t>
                      </a:r>
                      <a:r>
                        <a:rPr lang="ru-RU" sz="1100" dirty="0" smtClean="0">
                          <a:effectLst/>
                        </a:rPr>
                        <a:t>Москва, 107045</a:t>
                      </a:r>
                      <a:r>
                        <a:rPr lang="ru-RU" sz="1100" dirty="0">
                          <a:effectLst/>
                        </a:rPr>
                        <a:t>, г. Москва, ул. Сретенка, д. 14</a:t>
                      </a:r>
                    </a:p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7707083893 /775001001</a:t>
                      </a:r>
                      <a:endParaRPr lang="ru-RU" sz="1100" dirty="0">
                        <a:effectLst/>
                      </a:endParaRPr>
                    </a:p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044525225</a:t>
                      </a:r>
                    </a:p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40702810538000012017</a:t>
                      </a:r>
                    </a:p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30101810400000000225</a:t>
                      </a:r>
                    </a:p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</a:tr>
              <a:tr h="3213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Номер контактного </a:t>
                      </a:r>
                      <a:r>
                        <a:rPr lang="ru-RU" sz="1100" dirty="0" smtClean="0">
                          <a:effectLst/>
                        </a:rPr>
                        <a:t>телефона, контактное </a:t>
                      </a:r>
                      <a:r>
                        <a:rPr lang="ru-RU" sz="1100" dirty="0">
                          <a:effectLst/>
                        </a:rPr>
                        <a:t>лицо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(495) </a:t>
                      </a:r>
                      <a:r>
                        <a:rPr lang="ru-RU" sz="1100" dirty="0" smtClean="0">
                          <a:effectLst/>
                        </a:rPr>
                        <a:t>510-26-11, Ведущий специалист Семенова </a:t>
                      </a:r>
                      <a:r>
                        <a:rPr lang="ru-RU" sz="1100" dirty="0">
                          <a:effectLst/>
                        </a:rPr>
                        <a:t>Татьяна Владимировна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</a:tr>
              <a:tr h="1743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Адрес электронной </a:t>
                      </a:r>
                      <a:r>
                        <a:rPr lang="ru-RU" sz="1100" dirty="0" smtClean="0">
                          <a:effectLst/>
                        </a:rPr>
                        <a:t>почты и адрес официального сайта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smtClean="0">
                          <a:effectLst/>
                          <a:hlinkClick r:id="rId2"/>
                        </a:rPr>
                        <a:t>audit@agm.ru</a:t>
                      </a:r>
                      <a:r>
                        <a:rPr lang="ru-RU" sz="1100" u="none" strike="noStrike" dirty="0" smtClean="0">
                          <a:effectLst/>
                        </a:rPr>
                        <a:t>, </a:t>
                      </a:r>
                      <a:r>
                        <a:rPr lang="ru-RU" sz="1100" u="none" strike="noStrike" dirty="0" smtClean="0">
                          <a:effectLst/>
                          <a:hlinkClick r:id="rId3"/>
                        </a:rPr>
                        <a:t>www.agm.ru</a:t>
                      </a:r>
                      <a:endParaRPr lang="ru-RU" sz="1100" dirty="0" smtClean="0">
                        <a:effectLst/>
                      </a:endParaRPr>
                    </a:p>
                  </a:txBody>
                  <a:tcPr marL="50643" marR="50643" marT="0" marB="0">
                    <a:noFill/>
                  </a:tcPr>
                </a:tc>
              </a:tr>
              <a:tr h="156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</a:tr>
              <a:tr h="4015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ru-RU" sz="900" dirty="0">
                          <a:effectLst/>
                        </a:rPr>
                        <a:t>10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Должность, </a:t>
                      </a:r>
                      <a:r>
                        <a:rPr lang="ru-RU" sz="1100" dirty="0" smtClean="0">
                          <a:effectLst/>
                        </a:rPr>
                        <a:t>ФИО</a:t>
                      </a:r>
                      <a:r>
                        <a:rPr lang="ru-RU" sz="1100" baseline="0" dirty="0" smtClean="0">
                          <a:effectLst/>
                        </a:rPr>
                        <a:t> </a:t>
                      </a:r>
                      <a:r>
                        <a:rPr lang="ru-RU" sz="1100" dirty="0" smtClean="0">
                          <a:effectLst/>
                        </a:rPr>
                        <a:t>руководителя </a:t>
                      </a:r>
                      <a:r>
                        <a:rPr lang="ru-RU" sz="1100" dirty="0">
                          <a:effectLst/>
                        </a:rPr>
                        <a:t>участника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dirty="0">
                          <a:effectLst/>
                        </a:rPr>
                        <a:t>Генеральный </a:t>
                      </a:r>
                      <a:r>
                        <a:rPr lang="ru-RU" sz="1100" dirty="0" smtClean="0">
                          <a:effectLst/>
                        </a:rPr>
                        <a:t>директор Баринова </a:t>
                      </a:r>
                      <a:r>
                        <a:rPr lang="ru-RU" sz="1100" dirty="0">
                          <a:effectLst/>
                        </a:rPr>
                        <a:t>Марина Анатольевна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643" marR="50643" marT="0" marB="0">
                    <a:noFill/>
                  </a:tcPr>
                </a:tc>
              </a:tr>
            </a:tbl>
          </a:graphicData>
        </a:graphic>
      </p:graphicFrame>
      <p:pic>
        <p:nvPicPr>
          <p:cNvPr id="6" name="Picture 2" descr="Логотип 2"/>
          <p:cNvPicPr>
            <a:picLocks noChangeAspect="1" noChangeArrowheads="1"/>
          </p:cNvPicPr>
          <p:nvPr/>
        </p:nvPicPr>
        <p:blipFill>
          <a:blip r:embed="rId4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450" y="0"/>
            <a:ext cx="2231550" cy="34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9142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b="1" dirty="0"/>
              <a:t>Спасибо за внимание!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Picture 2" descr="Логотип 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450" y="0"/>
            <a:ext cx="2231550" cy="34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3601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Аккредитация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ЗАО «Аудит-Гарантия-М» входит в список аккредитованных компаний на оказание услуг по проведению аудита и обзорных проверок финансовой отчетности по РСБУ группы компаний </a:t>
            </a:r>
            <a:r>
              <a:rPr lang="ru-RU" dirty="0" smtClean="0"/>
              <a:t>ПАО АФК </a:t>
            </a:r>
            <a:r>
              <a:rPr lang="ru-RU" dirty="0"/>
              <a:t>«Система» в 2016-2017 гг.</a:t>
            </a:r>
          </a:p>
        </p:txBody>
      </p:sp>
      <p:pic>
        <p:nvPicPr>
          <p:cNvPr id="5" name="Picture 2" descr="Логотип 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450" y="0"/>
            <a:ext cx="2231550" cy="34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5461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83630" cy="1629045"/>
          </a:xfrm>
        </p:spPr>
        <p:txBody>
          <a:bodyPr>
            <a:noAutofit/>
          </a:bodyPr>
          <a:lstStyle/>
          <a:p>
            <a:r>
              <a:rPr lang="ru-RU" b="1" dirty="0"/>
              <a:t>Информация о членстве</a:t>
            </a:r>
            <a:br>
              <a:rPr lang="ru-RU" b="1" dirty="0"/>
            </a:br>
            <a:r>
              <a:rPr lang="ru-RU" b="1" dirty="0"/>
              <a:t>в саморегулируемой организации аудиторов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94110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Со 2 февраля 2005 года </a:t>
            </a:r>
            <a:r>
              <a:rPr lang="ru-RU" b="1" dirty="0"/>
              <a:t>ЗАО «Аудит-Гарантия-М» является членом саморегулируемой организации аудиторов</a:t>
            </a:r>
            <a:r>
              <a:rPr lang="ru-RU" dirty="0"/>
              <a:t> некоммерческого партнерства «Московская аудиторская палата» (СРО НП </a:t>
            </a:r>
            <a:r>
              <a:rPr lang="ru-RU" dirty="0" err="1"/>
              <a:t>МоАП</a:t>
            </a:r>
            <a:r>
              <a:rPr lang="ru-RU" dirty="0"/>
              <a:t>) (</a:t>
            </a:r>
            <a:r>
              <a:rPr lang="ru-RU" b="1" dirty="0"/>
              <a:t>ОРНЗ 102030017278</a:t>
            </a:r>
            <a:r>
              <a:rPr lang="ru-RU" dirty="0"/>
              <a:t> от 28.12.2009г.) – с 03.08.2016 СРО НП </a:t>
            </a:r>
            <a:r>
              <a:rPr lang="ru-RU" dirty="0" err="1"/>
              <a:t>МоАП</a:t>
            </a:r>
            <a:r>
              <a:rPr lang="ru-RU" dirty="0"/>
              <a:t> переименовано в </a:t>
            </a:r>
            <a:r>
              <a:rPr lang="ru-RU" b="1" dirty="0"/>
              <a:t>Саморегулируемая организация аудиторов «Российский Союз аудиторов» (Ассоциация) (СРО РСА)</a:t>
            </a:r>
          </a:p>
        </p:txBody>
      </p:sp>
      <p:pic>
        <p:nvPicPr>
          <p:cNvPr id="5" name="Picture 2" descr="Логотип 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450" y="0"/>
            <a:ext cx="2231550" cy="34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9653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Информация о </a:t>
            </a:r>
            <a:r>
              <a:rPr lang="ru-RU" b="1" dirty="0" smtClean="0"/>
              <a:t>проверках</a:t>
            </a:r>
            <a:br>
              <a:rPr lang="ru-RU" b="1" dirty="0" smtClean="0"/>
            </a:br>
            <a:r>
              <a:rPr lang="ru-RU" b="1" dirty="0" smtClean="0"/>
              <a:t>внешнего </a:t>
            </a:r>
            <a:r>
              <a:rPr lang="ru-RU" b="1" dirty="0"/>
              <a:t>контроля качества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860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/>
              <a:t>В ЗАО «Аудит-Гарантия-М» за период 2005-2016 </a:t>
            </a:r>
            <a:r>
              <a:rPr lang="ru-RU" sz="2000" dirty="0" err="1"/>
              <a:t>г.г</a:t>
            </a:r>
            <a:r>
              <a:rPr lang="ru-RU" sz="2000" dirty="0"/>
              <a:t>. четыре раза проводились внешние проверки качества ее профессиональной деятельности. </a:t>
            </a:r>
          </a:p>
          <a:p>
            <a:pPr marL="0" indent="0" algn="just">
              <a:buNone/>
            </a:pPr>
            <a:r>
              <a:rPr lang="ru-RU" sz="2000" b="1" dirty="0" smtClean="0"/>
              <a:t>Все проверки </a:t>
            </a:r>
            <a:r>
              <a:rPr lang="ru-RU" sz="2000" b="1" dirty="0"/>
              <a:t>качества </a:t>
            </a:r>
            <a:r>
              <a:rPr lang="ru-RU" sz="2000" dirty="0"/>
              <a:t>профессиональной деятельности ЗАО «Аудит-Гарантия-М» </a:t>
            </a:r>
            <a:r>
              <a:rPr lang="ru-RU" sz="2000" b="1" dirty="0" smtClean="0"/>
              <a:t>пройдены </a:t>
            </a:r>
            <a:r>
              <a:rPr lang="ru-RU" sz="2000" b="1" dirty="0"/>
              <a:t>успешно</a:t>
            </a:r>
            <a:r>
              <a:rPr lang="ru-RU" sz="2000" dirty="0"/>
              <a:t>. </a:t>
            </a:r>
          </a:p>
          <a:p>
            <a:pPr marL="0" indent="0" algn="just">
              <a:buNone/>
            </a:pPr>
            <a:r>
              <a:rPr lang="ru-RU" sz="2000" dirty="0"/>
              <a:t>Эксперты </a:t>
            </a:r>
            <a:r>
              <a:rPr lang="ru-RU" sz="2000" dirty="0" err="1"/>
              <a:t>МоАП</a:t>
            </a:r>
            <a:r>
              <a:rPr lang="ru-RU" sz="2000" dirty="0"/>
              <a:t> </a:t>
            </a:r>
            <a:r>
              <a:rPr lang="ru-RU" sz="2000" dirty="0" smtClean="0"/>
              <a:t>(СРО РСА) констатировали </a:t>
            </a:r>
            <a:r>
              <a:rPr lang="ru-RU" sz="2000" dirty="0"/>
              <a:t>высокий уровень организации деятельности </a:t>
            </a:r>
            <a:r>
              <a:rPr lang="ru-RU" sz="2000" dirty="0" err="1" smtClean="0"/>
              <a:t>ЗАО«Аудит</a:t>
            </a:r>
            <a:r>
              <a:rPr lang="ru-RU" sz="2000" dirty="0" smtClean="0"/>
              <a:t>-Гарантия-М».</a:t>
            </a:r>
            <a:endParaRPr lang="ru-RU" sz="2000" dirty="0"/>
          </a:p>
          <a:p>
            <a:pPr marL="0" indent="0" algn="just">
              <a:buNone/>
            </a:pPr>
            <a:r>
              <a:rPr lang="ru-RU" sz="2000" dirty="0"/>
              <a:t>По результатам проверок внешнего контроля качества аудиторской деятельности </a:t>
            </a:r>
            <a:r>
              <a:rPr lang="ru-RU" sz="2000" dirty="0" smtClean="0"/>
              <a:t>ЗАО «Аудит-Гарантия-М</a:t>
            </a:r>
            <a:r>
              <a:rPr lang="ru-RU" sz="2000" dirty="0"/>
              <a:t>» выданы соответствующие свидетельства</a:t>
            </a:r>
            <a:r>
              <a:rPr lang="ru-RU" sz="2000" dirty="0" smtClean="0"/>
              <a:t>: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№ </a:t>
            </a:r>
            <a:r>
              <a:rPr lang="ru-RU" sz="2000" dirty="0"/>
              <a:t>4 от 14 декабря 2006 </a:t>
            </a:r>
            <a:r>
              <a:rPr lang="ru-RU" sz="2000" dirty="0" smtClean="0"/>
              <a:t>года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№ </a:t>
            </a:r>
            <a:r>
              <a:rPr lang="ru-RU" sz="2000" dirty="0"/>
              <a:t>454 от 2 сентября 2009 </a:t>
            </a:r>
            <a:r>
              <a:rPr lang="ru-RU" sz="2000" dirty="0" smtClean="0"/>
              <a:t>года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№</a:t>
            </a:r>
            <a:r>
              <a:rPr lang="ru-RU" sz="2000" dirty="0"/>
              <a:t> 190 от 27 марта 2013 </a:t>
            </a:r>
            <a:r>
              <a:rPr lang="ru-RU" sz="2000" dirty="0" smtClean="0"/>
              <a:t>года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№ </a:t>
            </a:r>
            <a:r>
              <a:rPr lang="ru-RU" sz="2000" dirty="0"/>
              <a:t>449/15 от </a:t>
            </a:r>
            <a:r>
              <a:rPr lang="ru-RU" sz="2000" dirty="0" smtClean="0"/>
              <a:t>28 декабря 2015 </a:t>
            </a:r>
            <a:r>
              <a:rPr lang="ru-RU" sz="2000" dirty="0"/>
              <a:t>года.</a:t>
            </a:r>
          </a:p>
        </p:txBody>
      </p:sp>
      <p:pic>
        <p:nvPicPr>
          <p:cNvPr id="5" name="Picture 2" descr="Логотип 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450" y="0"/>
            <a:ext cx="2231550" cy="34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9083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Оказываемые услуги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Аудит</a:t>
            </a:r>
          </a:p>
          <a:p>
            <a:r>
              <a:rPr lang="ru-RU" dirty="0" smtClean="0"/>
              <a:t>Консалтинговые услуги</a:t>
            </a:r>
          </a:p>
          <a:p>
            <a:r>
              <a:rPr lang="ru-RU" dirty="0" smtClean="0"/>
              <a:t>Бухгалтерское обслуживание</a:t>
            </a:r>
          </a:p>
          <a:p>
            <a:r>
              <a:rPr lang="ru-RU" dirty="0" smtClean="0"/>
              <a:t>Инвентаризация</a:t>
            </a:r>
          </a:p>
          <a:p>
            <a:r>
              <a:rPr lang="ru-RU" dirty="0" smtClean="0"/>
              <a:t>Оценка</a:t>
            </a:r>
          </a:p>
          <a:p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Наша команда состоит из профессионалов, обладающими знанием и опытом в различных областях права и экономики, благодаря чему способна достичь максимальной эффективности и координации при наименьшей потери времени, гарантируя нашим клиентам предоставление услуг на самом высоком уровне.</a:t>
            </a:r>
          </a:p>
          <a:p>
            <a:pPr marL="0" indent="0" algn="just">
              <a:buNone/>
            </a:pPr>
            <a:r>
              <a:rPr lang="ru-RU" dirty="0" smtClean="0"/>
              <a:t>Используя свой опыт, мы можем помочь Вашей компании в реализации бизнес проектов и в достижении поставленных целей с соблюдением всех правовых норм и законов.</a:t>
            </a:r>
          </a:p>
          <a:p>
            <a:endParaRPr lang="ru-RU" dirty="0"/>
          </a:p>
        </p:txBody>
      </p:sp>
      <p:pic>
        <p:nvPicPr>
          <p:cNvPr id="5" name="Picture 2" descr="Логотип 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450" y="0"/>
            <a:ext cx="2231550" cy="34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797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Аудит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Обязательный и инициативный аудит</a:t>
            </a:r>
          </a:p>
          <a:p>
            <a:pPr algn="just"/>
            <a:r>
              <a:rPr lang="ru-RU" dirty="0" smtClean="0"/>
              <a:t>Аудит МСФО</a:t>
            </a:r>
          </a:p>
          <a:p>
            <a:pPr algn="just"/>
            <a:r>
              <a:rPr lang="ru-RU" dirty="0" err="1" smtClean="0"/>
              <a:t>Due</a:t>
            </a:r>
            <a:r>
              <a:rPr lang="ru-RU" dirty="0" smtClean="0"/>
              <a:t> </a:t>
            </a:r>
            <a:r>
              <a:rPr lang="ru-RU" dirty="0" err="1" smtClean="0"/>
              <a:t>diligence</a:t>
            </a:r>
            <a:r>
              <a:rPr lang="ru-RU" dirty="0" smtClean="0"/>
              <a:t> (комплекс мероприятий по анализу внутренней юридической и экономической среды отдельного предприятия или бизнеса в целом, проводимый с целью оценки налоговых и иных рисков, связанных с инвестированием)</a:t>
            </a:r>
          </a:p>
          <a:p>
            <a:pPr algn="just"/>
            <a:r>
              <a:rPr lang="ru-RU" dirty="0" smtClean="0"/>
              <a:t>Налоговый аудит</a:t>
            </a:r>
          </a:p>
          <a:p>
            <a:pPr algn="just"/>
            <a:r>
              <a:rPr lang="ru-RU" dirty="0" smtClean="0"/>
              <a:t>Проверка соблюдения интересов собственников</a:t>
            </a:r>
          </a:p>
          <a:p>
            <a:pPr algn="just"/>
            <a:r>
              <a:rPr lang="ru-RU" dirty="0" smtClean="0"/>
              <a:t>Документальная ревизия</a:t>
            </a:r>
          </a:p>
          <a:p>
            <a:pPr algn="just"/>
            <a:r>
              <a:rPr lang="ru-RU" dirty="0" smtClean="0"/>
              <a:t>Сопровождение налоговых проверок</a:t>
            </a:r>
          </a:p>
          <a:p>
            <a:pPr algn="just"/>
            <a:r>
              <a:rPr lang="ru-RU" dirty="0" smtClean="0"/>
              <a:t>Кадровый аудит</a:t>
            </a:r>
          </a:p>
          <a:p>
            <a:pPr algn="just"/>
            <a:r>
              <a:rPr lang="ru-RU" dirty="0" smtClean="0"/>
              <a:t>Аудит тарифов</a:t>
            </a:r>
            <a:endParaRPr lang="ru-RU" dirty="0"/>
          </a:p>
        </p:txBody>
      </p:sp>
      <p:pic>
        <p:nvPicPr>
          <p:cNvPr id="7" name="Picture 2" descr="Логотип 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450" y="0"/>
            <a:ext cx="2231550" cy="34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292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Консалтинговые услуги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юридическое сопровождение бизнеса</a:t>
            </a:r>
          </a:p>
          <a:p>
            <a:pPr algn="just"/>
            <a:r>
              <a:rPr lang="ru-RU" dirty="0" smtClean="0"/>
              <a:t>истребование дебиторской задолженности</a:t>
            </a:r>
          </a:p>
          <a:p>
            <a:pPr algn="just"/>
            <a:r>
              <a:rPr lang="ru-RU" dirty="0" smtClean="0"/>
              <a:t>судебная арбитражная практика</a:t>
            </a:r>
          </a:p>
          <a:p>
            <a:pPr algn="just"/>
            <a:r>
              <a:rPr lang="ru-RU" dirty="0" smtClean="0"/>
              <a:t>налоговые споры</a:t>
            </a:r>
          </a:p>
          <a:p>
            <a:pPr algn="just"/>
            <a:r>
              <a:rPr lang="ru-RU" dirty="0" smtClean="0"/>
              <a:t>юридические консультации</a:t>
            </a:r>
          </a:p>
          <a:p>
            <a:pPr algn="just"/>
            <a:r>
              <a:rPr lang="ru-RU" dirty="0" smtClean="0"/>
              <a:t>регистрация предприятий</a:t>
            </a:r>
          </a:p>
          <a:p>
            <a:pPr algn="just"/>
            <a:r>
              <a:rPr lang="ru-RU" dirty="0" smtClean="0"/>
              <a:t>анализ результатов финансово-хозяйственной деятельности, экономический анализ, оценка эффективности управления</a:t>
            </a:r>
          </a:p>
          <a:p>
            <a:pPr algn="just"/>
            <a:r>
              <a:rPr lang="ru-RU" dirty="0" smtClean="0"/>
              <a:t>проведение экспертной оценки финансовых проектов и бизнес-планов</a:t>
            </a:r>
          </a:p>
          <a:p>
            <a:pPr algn="just"/>
            <a:r>
              <a:rPr lang="ru-RU" dirty="0" smtClean="0"/>
              <a:t>разработка схем договорных отношений</a:t>
            </a:r>
          </a:p>
          <a:p>
            <a:pPr algn="just"/>
            <a:r>
              <a:rPr lang="ru-RU" dirty="0" smtClean="0"/>
              <a:t>расчет налоговой нагрузки по предлагаемым клиентам схемами сделок</a:t>
            </a:r>
          </a:p>
          <a:p>
            <a:pPr algn="just"/>
            <a:r>
              <a:rPr lang="ru-RU" dirty="0" smtClean="0"/>
              <a:t>тестирование специалистов при подборе персонала для клиентов</a:t>
            </a:r>
          </a:p>
          <a:p>
            <a:pPr algn="just"/>
            <a:endParaRPr lang="ru-RU" dirty="0"/>
          </a:p>
        </p:txBody>
      </p:sp>
      <p:pic>
        <p:nvPicPr>
          <p:cNvPr id="6" name="Picture 2" descr="Логотип 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450" y="0"/>
            <a:ext cx="2231550" cy="34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0694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Бухгалтерское обслуживание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effectLst/>
              </a:rPr>
              <a:t>бухгалтерское сопровождение</a:t>
            </a:r>
          </a:p>
          <a:p>
            <a:pPr algn="just"/>
            <a:r>
              <a:rPr lang="ru-RU" dirty="0" smtClean="0">
                <a:effectLst/>
              </a:rPr>
              <a:t>постановка (восстановление) бухгалтерского и налогового учета</a:t>
            </a:r>
          </a:p>
          <a:p>
            <a:pPr algn="just"/>
            <a:r>
              <a:rPr lang="ru-RU" dirty="0" smtClean="0">
                <a:effectLst/>
              </a:rPr>
              <a:t>сопровождение налоговых проверок, представление интересов клиента в налоговых органах и иных контролирующих и надзорных инстанциях</a:t>
            </a:r>
          </a:p>
          <a:p>
            <a:pPr algn="just"/>
            <a:r>
              <a:rPr lang="ru-RU" dirty="0" smtClean="0">
                <a:effectLst/>
              </a:rPr>
              <a:t>оценка состояния, разработка и организация систем ведения бухгалтерского учета, документооборота и внутреннего контроля</a:t>
            </a:r>
          </a:p>
          <a:p>
            <a:endParaRPr lang="ru-RU" dirty="0"/>
          </a:p>
        </p:txBody>
      </p:sp>
      <p:pic>
        <p:nvPicPr>
          <p:cNvPr id="6" name="Picture 2" descr="Логотип 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450" y="0"/>
            <a:ext cx="2231550" cy="34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1766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Инвентаризация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Инвентаризация это проверка наличия имущества организации и состояния ее финансовых обязательств на определённую дату путем сличения фактических данных с данными бухгалтерского учета. </a:t>
            </a:r>
          </a:p>
          <a:p>
            <a:pPr marL="0" indent="0" algn="just">
              <a:buNone/>
            </a:pPr>
            <a:r>
              <a:rPr lang="ru-RU" dirty="0" smtClean="0"/>
              <a:t>Основными целями инвентаризации являются:</a:t>
            </a:r>
          </a:p>
          <a:p>
            <a:pPr algn="just"/>
            <a:r>
              <a:rPr lang="ru-RU" dirty="0" smtClean="0"/>
              <a:t>выявление фактического наличия имущества</a:t>
            </a:r>
          </a:p>
          <a:p>
            <a:pPr algn="just"/>
            <a:r>
              <a:rPr lang="ru-RU" dirty="0" smtClean="0"/>
              <a:t>сопоставление фактического наличия имущества с данными бухгалтерского учета</a:t>
            </a:r>
          </a:p>
          <a:p>
            <a:pPr algn="just"/>
            <a:r>
              <a:rPr lang="ru-RU" dirty="0" smtClean="0"/>
              <a:t>проверка полноты отражения обязательств в учете.</a:t>
            </a:r>
          </a:p>
          <a:p>
            <a:pPr marL="0" indent="0" algn="just">
              <a:buNone/>
            </a:pPr>
            <a:r>
              <a:rPr lang="ru-RU" dirty="0" smtClean="0"/>
              <a:t>Проведение инвентаризации помогает достигать ряда побочных целей:</a:t>
            </a:r>
          </a:p>
          <a:p>
            <a:pPr algn="just"/>
            <a:r>
              <a:rPr lang="ru-RU" dirty="0" smtClean="0"/>
              <a:t>контроль выполнения правил по обеспечению сохранности ТМЦ</a:t>
            </a:r>
          </a:p>
          <a:p>
            <a:pPr algn="just"/>
            <a:r>
              <a:rPr lang="ru-RU" dirty="0" smtClean="0"/>
              <a:t>выявление товарно-материальных ценностей с истекшим или истекающим сроком годности, испорченных(сломанных)</a:t>
            </a:r>
          </a:p>
          <a:p>
            <a:pPr algn="just"/>
            <a:r>
              <a:rPr lang="ru-RU" dirty="0" smtClean="0"/>
              <a:t>выявление неиспользуемых материальных ценностей с целью их реализации.</a:t>
            </a:r>
          </a:p>
          <a:p>
            <a:pPr marL="0" indent="0" algn="just">
              <a:buNone/>
            </a:pPr>
            <a:r>
              <a:rPr lang="ru-RU" dirty="0" smtClean="0"/>
              <a:t>Сотрудники нашей компании обладают обширными знаниями и опытом проведения инвентаризаций на различных предприятиях (в т.ч. «</a:t>
            </a:r>
            <a:r>
              <a:rPr lang="ru-RU" dirty="0"/>
              <a:t>МТС», </a:t>
            </a:r>
            <a:r>
              <a:rPr lang="ru-RU" dirty="0" smtClean="0"/>
              <a:t>АФК </a:t>
            </a:r>
            <a:r>
              <a:rPr lang="ru-RU" dirty="0"/>
              <a:t>«Система», </a:t>
            </a:r>
            <a:r>
              <a:rPr lang="ru-RU" dirty="0" smtClean="0"/>
              <a:t>«М2М-телематика</a:t>
            </a:r>
            <a:r>
              <a:rPr lang="ru-RU" dirty="0"/>
              <a:t>», М-Видео и др.)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Picture 2" descr="Логотип 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450" y="0"/>
            <a:ext cx="2231550" cy="34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70063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1667</Words>
  <Application>Microsoft Office PowerPoint</Application>
  <PresentationFormat>Широкоэкранный</PresentationFormat>
  <Paragraphs>173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ЗАО «Аудит-Гарантия-М»</vt:lpstr>
      <vt:lpstr>Аккредитация</vt:lpstr>
      <vt:lpstr>Информация о членстве в саморегулируемой организации аудиторов</vt:lpstr>
      <vt:lpstr>Информация о проверках внешнего контроля качества</vt:lpstr>
      <vt:lpstr>Оказываемые услуги</vt:lpstr>
      <vt:lpstr>Аудит</vt:lpstr>
      <vt:lpstr>Консалтинговые услуги</vt:lpstr>
      <vt:lpstr>Бухгалтерское обслуживание</vt:lpstr>
      <vt:lpstr>Инвентаризация</vt:lpstr>
      <vt:lpstr>Оценка</vt:lpstr>
      <vt:lpstr>Сведения об опыте работы</vt:lpstr>
      <vt:lpstr>Презентация PowerPoint</vt:lpstr>
      <vt:lpstr>Презентация PowerPoint</vt:lpstr>
      <vt:lpstr>Презентация PowerPoint</vt:lpstr>
      <vt:lpstr>Квалификация специалистов</vt:lpstr>
      <vt:lpstr>Гарантии и заверения</vt:lpstr>
      <vt:lpstr>Карта партнера</vt:lpstr>
      <vt:lpstr>Спасибо за внимание!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ЗАО «Аудит-Гарантия-М»</dc:title>
  <dc:creator>slon</dc:creator>
  <cp:lastModifiedBy>slon</cp:lastModifiedBy>
  <cp:revision>25</cp:revision>
  <dcterms:created xsi:type="dcterms:W3CDTF">2017-01-24T09:51:05Z</dcterms:created>
  <dcterms:modified xsi:type="dcterms:W3CDTF">2017-01-24T13:36:35Z</dcterms:modified>
</cp:coreProperties>
</file>